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6" r:id="rId3"/>
    <p:sldId id="268" r:id="rId4"/>
    <p:sldId id="264" r:id="rId5"/>
    <p:sldId id="26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28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3CF7DA-7F8C-2E42-872B-3CFBD044CBA5}" type="datetime1">
              <a:rPr lang="en-US"/>
              <a:pPr>
                <a:defRPr/>
              </a:pPr>
              <a:t>13/03/2015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5A8111-00F7-8C42-B90B-F03662B7A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36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21443FC-DFAA-014E-83B9-5AC31D90069B}" type="datetime1">
              <a:rPr lang="en-US"/>
              <a:pPr>
                <a:defRPr/>
              </a:pPr>
              <a:t>13/03/2015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472637F-3A83-B34B-8236-C902373CC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3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248525" y="6161088"/>
            <a:ext cx="1054100" cy="266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538"/>
            <a:ext cx="8229600" cy="683847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6646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/>
                </a:solidFill>
                <a:latin typeface="+mj-lt"/>
                <a:cs typeface="Times New Roman (Body)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B1A3B8EB-C912-A444-A388-ADD8594AF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2977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538"/>
            <a:ext cx="8229600" cy="4963625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53275" y="6151563"/>
            <a:ext cx="153352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E9BFD479-BA52-CD49-8C13-9EEE16D5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8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3692"/>
            <a:ext cx="4038600" cy="5012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3692"/>
            <a:ext cx="4038600" cy="5012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48450" y="6151563"/>
            <a:ext cx="203835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0EFAF6C1-5A3E-7749-8E9D-A86672882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8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A2B1D163-55D1-1E48-BD55-E27BD397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5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DBF38E7F-7B98-9547-9B01-A2B69D124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4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73100"/>
          </a:xfrm>
          <a:prstGeom prst="rect">
            <a:avLst/>
          </a:prstGeom>
          <a:solidFill>
            <a:srgbClr val="6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9213"/>
            <a:ext cx="8229600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8063" y="6151563"/>
            <a:ext cx="1328737" cy="215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P-</a:t>
            </a:r>
            <a:fld id="{A54F628B-9F7D-394C-AE2C-B9C160F4B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2590800" y="6159500"/>
            <a:ext cx="396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dirty="0"/>
              <a:t>Building and Solving </a:t>
            </a:r>
            <a:r>
              <a:rPr lang="en-US" sz="800" dirty="0" smtClean="0"/>
              <a:t>Complex Equations</a:t>
            </a:r>
            <a:endParaRPr lang="en-US" sz="800" dirty="0"/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>
            <a:off x="457200" y="6159500"/>
            <a:ext cx="1457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 dirty="0"/>
              <a:t>Projector </a:t>
            </a:r>
            <a:r>
              <a:rPr lang="en-US" sz="800" dirty="0" smtClean="0"/>
              <a:t>resources</a:t>
            </a:r>
            <a:endParaRPr lang="en-US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3" r:id="rId4"/>
    <p:sldLayoutId id="2147484014" r:id="rId5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Rockwell"/>
          <a:ea typeface="ＭＳ Ｐゴシック" charset="-128"/>
          <a:cs typeface="Rockwel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6C0000"/>
          </a:solidFill>
          <a:latin typeface="+mj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j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j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457200" y="273050"/>
            <a:ext cx="8229600" cy="68421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100" dirty="0">
                <a:latin typeface="Rockwell" charset="0"/>
                <a:ea typeface="ＭＳ Ｐゴシック" charset="0"/>
              </a:rPr>
              <a:t>Building and Solving </a:t>
            </a:r>
            <a:r>
              <a:rPr lang="en-US" sz="3100" dirty="0" smtClean="0">
                <a:latin typeface="Rockwell" charset="0"/>
                <a:ea typeface="ＭＳ Ｐゴシック" charset="0"/>
              </a:rPr>
              <a:t>Complex Equations</a:t>
            </a:r>
            <a:endParaRPr lang="en-US" sz="3100" dirty="0">
              <a:latin typeface="Rockwell" charset="0"/>
              <a:ea typeface="ＭＳ Ｐゴシック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2266950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Projector Resources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</a:t>
            </a:r>
            <a:r>
              <a:rPr lang="en-US" dirty="0" smtClean="0">
                <a:latin typeface="Rockwell" charset="0"/>
                <a:ea typeface="ＭＳ Ｐゴシック" charset="0"/>
              </a:rPr>
              <a:t> and </a:t>
            </a:r>
            <a:r>
              <a:rPr lang="en-US" dirty="0">
                <a:latin typeface="Rockwell" charset="0"/>
                <a:ea typeface="ＭＳ Ｐゴシック" charset="0"/>
              </a:rPr>
              <a:t>Checking </a:t>
            </a:r>
            <a:r>
              <a:rPr lang="en-US" dirty="0" smtClean="0">
                <a:latin typeface="Rockwell" charset="0"/>
                <a:ea typeface="ＭＳ Ｐゴシック" charset="0"/>
              </a:rPr>
              <a:t>an Equation </a:t>
            </a:r>
            <a:endParaRPr lang="en-US" dirty="0">
              <a:latin typeface="Rockwell" charset="0"/>
              <a:ea typeface="ＭＳ Ｐゴシック" charset="0"/>
            </a:endParaRPr>
          </a:p>
        </p:txBody>
      </p:sp>
      <p:sp>
        <p:nvSpPr>
          <p:cNvPr id="10242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898989"/>
                </a:solidFill>
              </a:rPr>
              <a:t>P-</a:t>
            </a:r>
            <a:fld id="{BFC71BCE-4FF8-FD40-B516-10C7F24EAD2A}" type="slidenum">
              <a:rPr lang="en-US" sz="800">
                <a:solidFill>
                  <a:srgbClr val="898989"/>
                </a:solidFill>
              </a:rPr>
              <a:pPr eaLnBrk="1" hangingPunct="1"/>
              <a:t>1</a:t>
            </a:fld>
            <a:endParaRPr lang="en-US" sz="800">
              <a:solidFill>
                <a:srgbClr val="898989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06413" y="1303338"/>
            <a:ext cx="8228012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24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dirty="0"/>
              <a:t>Make up your own value for </a:t>
            </a:r>
            <a:r>
              <a:rPr lang="en-US" i="1" dirty="0" smtClean="0">
                <a:latin typeface="Times New Roman" charset="0"/>
              </a:rPr>
              <a:t>x</a:t>
            </a:r>
            <a:r>
              <a:rPr lang="en-US" dirty="0"/>
              <a:t>.</a:t>
            </a:r>
            <a:endParaRPr lang="en-US" dirty="0" smtClean="0"/>
          </a:p>
          <a:p>
            <a:pPr marL="457200" indent="-457200">
              <a:spcBef>
                <a:spcPts val="600"/>
              </a:spcBef>
              <a:spcAft>
                <a:spcPts val="24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/>
              <a:t>Build an </a:t>
            </a:r>
            <a:r>
              <a:rPr lang="en-US" dirty="0" smtClean="0"/>
              <a:t>equation. </a:t>
            </a: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each of the four operations +, −, </a:t>
            </a:r>
            <a:r>
              <a:rPr lang="en-US" dirty="0">
                <a:sym typeface="Symbol" charset="0"/>
              </a:rPr>
              <a:t></a:t>
            </a:r>
            <a:r>
              <a:rPr lang="en-US" dirty="0"/>
              <a:t>, and </a:t>
            </a:r>
            <a:r>
              <a:rPr lang="en-US" dirty="0" smtClean="0">
                <a:sym typeface="Symbol" charset="0"/>
              </a:rPr>
              <a:t>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different </a:t>
            </a:r>
            <a:r>
              <a:rPr lang="en-US" dirty="0"/>
              <a:t>integers</a:t>
            </a:r>
            <a:r>
              <a:rPr lang="en-US" dirty="0" smtClean="0"/>
              <a:t>. </a:t>
            </a:r>
            <a:endParaRPr lang="en-US" dirty="0"/>
          </a:p>
          <a:p>
            <a:pPr marL="457200" indent="-457200">
              <a:spcBef>
                <a:spcPts val="600"/>
              </a:spcBef>
              <a:spcAft>
                <a:spcPts val="24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dirty="0"/>
              <a:t>Make sure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/>
              <a:t> appears on both sides of the </a:t>
            </a:r>
            <a:r>
              <a:rPr lang="en-US" dirty="0" smtClean="0"/>
              <a:t>final equation</a:t>
            </a:r>
            <a:r>
              <a:rPr lang="en-US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24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dirty="0"/>
              <a:t>Use substitution to check that </a:t>
            </a:r>
            <a:r>
              <a:rPr lang="en-US" dirty="0" smtClean="0"/>
              <a:t>your </a:t>
            </a:r>
            <a:r>
              <a:rPr lang="en-US" dirty="0"/>
              <a:t>equation works</a:t>
            </a:r>
            <a:r>
              <a:rPr lang="en-US" dirty="0" smtClean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24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/>
              <a:t>Now make up a second equation.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 rotWithShape="1">
          <a:blip r:embed="rId2"/>
          <a:srcRect l="14959" t="25762" r="64764" b="34626"/>
          <a:stretch/>
        </p:blipFill>
        <p:spPr bwMode="auto">
          <a:xfrm>
            <a:off x="390523" y="1206501"/>
            <a:ext cx="6022975" cy="4945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Sheet: Solving Equations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DBF38E7F-7B98-9547-9B01-A2B69D124C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3203575" y="1381125"/>
            <a:ext cx="3295650" cy="565150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2981325" y="2070100"/>
            <a:ext cx="3517900" cy="565150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42100" y="1428750"/>
            <a:ext cx="222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Write finished </a:t>
            </a:r>
            <a:r>
              <a:rPr lang="en-US" sz="1800" smtClean="0"/>
              <a:t>equation </a:t>
            </a:r>
            <a:r>
              <a:rPr lang="en-US" sz="1800" smtClean="0"/>
              <a:t>here.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672263" y="2224947"/>
            <a:ext cx="22225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Write operations need to solve it here, in any order. </a:t>
            </a:r>
          </a:p>
          <a:p>
            <a:endParaRPr lang="en-US" sz="1800" dirty="0"/>
          </a:p>
          <a:p>
            <a:pPr eaLnBrk="1" hangingPunct="1"/>
            <a:r>
              <a:rPr lang="en-US" sz="1800" dirty="0">
                <a:solidFill>
                  <a:srgbClr val="000000"/>
                </a:solidFill>
              </a:rPr>
              <a:t>For example, if you added </a:t>
            </a:r>
            <a:r>
              <a:rPr lang="en-US" sz="1800" dirty="0" smtClean="0">
                <a:solidFill>
                  <a:srgbClr val="000000"/>
                </a:solidFill>
              </a:rPr>
              <a:t>2</a:t>
            </a:r>
            <a:r>
              <a:rPr lang="en-US" sz="1800" i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to both </a:t>
            </a:r>
            <a:r>
              <a:rPr lang="en-US" sz="1800" dirty="0" smtClean="0">
                <a:solidFill>
                  <a:srgbClr val="000000"/>
                </a:solidFill>
              </a:rPr>
              <a:t>sides, write </a:t>
            </a:r>
            <a:r>
              <a:rPr lang="en-US" sz="1800" dirty="0">
                <a:solidFill>
                  <a:srgbClr val="000000"/>
                </a:solidFill>
              </a:rPr>
              <a:t>-</a:t>
            </a:r>
            <a:r>
              <a:rPr lang="en-US" sz="1800" dirty="0" smtClean="0">
                <a:solidFill>
                  <a:srgbClr val="000000"/>
                </a:solidFill>
              </a:rPr>
              <a:t>2</a:t>
            </a:r>
            <a:r>
              <a:rPr lang="en-US" sz="1800" i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x.</a:t>
            </a:r>
            <a:endParaRPr lang="en-US" sz="18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1800" dirty="0" smtClean="0">
                <a:solidFill>
                  <a:srgbClr val="000000"/>
                </a:solidFill>
              </a:rPr>
              <a:t>If </a:t>
            </a:r>
            <a:r>
              <a:rPr lang="en-US" sz="1800" dirty="0">
                <a:solidFill>
                  <a:srgbClr val="000000"/>
                </a:solidFill>
              </a:rPr>
              <a:t>you divided both sides by 3 then write </a:t>
            </a:r>
            <a:r>
              <a:rPr lang="en-US" sz="1800" dirty="0" smtClean="0">
                <a:solidFill>
                  <a:srgbClr val="000000"/>
                </a:solidFill>
              </a:rPr>
              <a:t>x3.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2263" y="5505232"/>
            <a:ext cx="222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Now hand the sheet to your partner. </a:t>
            </a:r>
          </a:p>
        </p:txBody>
      </p:sp>
    </p:spTree>
    <p:extLst>
      <p:ext uri="{BB962C8B-B14F-4D97-AF65-F5344CB8AC3E}">
        <p14:creationId xmlns:p14="http://schemas.microsoft.com/office/powerpoint/2010/main" val="161635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 charset="0"/>
                <a:ea typeface="ＭＳ Ｐゴシック" charset="0"/>
              </a:rPr>
              <a:t>Working Together: Solving Equations</a:t>
            </a:r>
          </a:p>
        </p:txBody>
      </p:sp>
      <p:sp>
        <p:nvSpPr>
          <p:cNvPr id="12290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898989"/>
                </a:solidFill>
              </a:rPr>
              <a:t>P-</a:t>
            </a:r>
            <a:fld id="{3BC48E69-C49A-B846-ADC9-1EE1D20DCF15}" type="slidenum">
              <a:rPr lang="en-US" sz="800">
                <a:solidFill>
                  <a:srgbClr val="898989"/>
                </a:solidFill>
              </a:rPr>
              <a:pPr eaLnBrk="1" hangingPunct="1"/>
              <a:t>3</a:t>
            </a:fld>
            <a:endParaRPr lang="en-US" sz="800">
              <a:solidFill>
                <a:srgbClr val="898989"/>
              </a:solidFill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611188" y="1284288"/>
            <a:ext cx="8075612" cy="4147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Arial" charset="0"/>
              <a:buAutoNum type="arabicPeriod"/>
            </a:pPr>
            <a:r>
              <a:rPr lang="en-US" dirty="0"/>
              <a:t>Ask your partner to solve each equation.</a:t>
            </a:r>
          </a:p>
          <a:p>
            <a:pPr lvl="1" eaLnBrk="1" hangingPunct="1">
              <a:spcBef>
                <a:spcPts val="900"/>
              </a:spcBef>
              <a:buFont typeface="Arial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olve </a:t>
            </a:r>
            <a:r>
              <a:rPr lang="en-US" dirty="0"/>
              <a:t>one equation using the operations provided;</a:t>
            </a:r>
          </a:p>
          <a:p>
            <a:pPr lvl="1" eaLnBrk="1" hangingPunct="1">
              <a:spcBef>
                <a:spcPts val="900"/>
              </a:spcBef>
              <a:buFont typeface="Arial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olve </a:t>
            </a:r>
            <a:r>
              <a:rPr lang="en-US" dirty="0"/>
              <a:t>the same equation using a different method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>
              <a:spcBef>
                <a:spcPts val="900"/>
              </a:spcBef>
              <a:spcAft>
                <a:spcPts val="900"/>
              </a:spcAft>
              <a:buFont typeface="Arial" charset="0"/>
              <a:buAutoNum type="arabicPeriod" startAt="2"/>
            </a:pPr>
            <a:r>
              <a:rPr lang="en-US" dirty="0" smtClean="0"/>
              <a:t>Help </a:t>
            </a:r>
            <a:r>
              <a:rPr lang="en-US" dirty="0"/>
              <a:t>your partner if they become stuck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>
              <a:spcBef>
                <a:spcPts val="900"/>
              </a:spcBef>
              <a:spcAft>
                <a:spcPts val="1200"/>
              </a:spcAft>
              <a:buFont typeface="Arial" charset="0"/>
              <a:buAutoNum type="arabicPeriod" startAt="2"/>
            </a:pPr>
            <a:r>
              <a:rPr lang="en-US" dirty="0"/>
              <a:t>If your partner</a:t>
            </a:r>
            <a:r>
              <a:rPr lang="en-GB" dirty="0"/>
              <a:t>’</a:t>
            </a:r>
            <a:r>
              <a:rPr lang="en-US" altLang="ja-JP" dirty="0"/>
              <a:t>s answers are different from yours, ask for an explanation. If you still </a:t>
            </a:r>
            <a:r>
              <a:rPr lang="en-US" altLang="ja-JP" dirty="0" smtClean="0"/>
              <a:t>don</a:t>
            </a:r>
            <a:r>
              <a:rPr lang="en-GB" altLang="ja-JP" dirty="0" smtClean="0"/>
              <a:t>’</a:t>
            </a:r>
            <a:r>
              <a:rPr lang="en-US" altLang="ja-JP" dirty="0" smtClean="0"/>
              <a:t>t </a:t>
            </a:r>
            <a:r>
              <a:rPr lang="en-US" altLang="ja-JP" dirty="0"/>
              <a:t>agree, explain your own thinking.</a:t>
            </a:r>
            <a:endParaRPr lang="en-US" altLang="ja-JP" dirty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1200"/>
              </a:spcAft>
              <a:buClr>
                <a:schemeClr val="tx2"/>
              </a:buClr>
            </a:pPr>
            <a:r>
              <a:rPr lang="en-US" b="1" dirty="0" smtClean="0">
                <a:solidFill>
                  <a:srgbClr val="800000"/>
                </a:solidFill>
              </a:rPr>
              <a:t/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It </a:t>
            </a:r>
            <a:r>
              <a:rPr lang="en-US" b="1" dirty="0">
                <a:solidFill>
                  <a:srgbClr val="800000"/>
                </a:solidFill>
              </a:rPr>
              <a:t>is important that you both agree on the answers.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 rotWithShape="1">
          <a:blip r:embed="rId2"/>
          <a:srcRect l="15291" t="26039" r="64654" b="31302"/>
          <a:stretch/>
        </p:blipFill>
        <p:spPr bwMode="auto">
          <a:xfrm>
            <a:off x="523875" y="1417985"/>
            <a:ext cx="5613400" cy="4701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Sheet: Solving Equations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DBF38E7F-7B98-9547-9B01-A2B69D124C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3003550" y="1925340"/>
            <a:ext cx="3295650" cy="565150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5816600" y="3117850"/>
            <a:ext cx="635000" cy="565150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51600" y="1746250"/>
            <a:ext cx="222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Solve the equation using the given operations here.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451600" y="3024485"/>
            <a:ext cx="222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Solve the equation using a different method here.</a:t>
            </a:r>
            <a:endParaRPr lang="en-US" sz="1800" dirty="0"/>
          </a:p>
        </p:txBody>
      </p:sp>
      <p:sp>
        <p:nvSpPr>
          <p:cNvPr id="12" name="Left Arrow 11"/>
          <p:cNvSpPr/>
          <p:nvPr/>
        </p:nvSpPr>
        <p:spPr>
          <a:xfrm>
            <a:off x="3155950" y="5278061"/>
            <a:ext cx="3295650" cy="565150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04000" y="5196880"/>
            <a:ext cx="222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Check your answers here.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6471061"/>
      </p:ext>
    </p:extLst>
  </p:cSld>
  <p:clrMapOvr>
    <a:masterClrMapping/>
  </p:clrMapOvr>
</p:sld>
</file>

<file path=ppt/theme/theme1.xml><?xml version="1.0" encoding="utf-8"?>
<a:theme xmlns:a="http://schemas.openxmlformats.org/drawingml/2006/main" name="MAP slides">
  <a:themeElements>
    <a:clrScheme name="Custom 1">
      <a:dk1>
        <a:sysClr val="windowText" lastClr="000000"/>
      </a:dk1>
      <a:lt1>
        <a:sysClr val="window" lastClr="FFFFFF"/>
      </a:lt1>
      <a:dk2>
        <a:srgbClr val="710E0E"/>
      </a:dk2>
      <a:lt2>
        <a:srgbClr val="FFFC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 slides.pot</Template>
  <TotalTime>774</TotalTime>
  <Words>231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MAP slides</vt:lpstr>
      <vt:lpstr>Building and Solving Complex Equations</vt:lpstr>
      <vt:lpstr>Building and Checking an Equation </vt:lpstr>
      <vt:lpstr>Using the Sheet: Solving Equations</vt:lpstr>
      <vt:lpstr>Working Together: Solving Equations</vt:lpstr>
      <vt:lpstr>Using the Sheet: Solving Equations</vt:lpstr>
    </vt:vector>
  </TitlesOfParts>
  <Company>University of Nottingham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Linear Equations in Two Variables</dc:title>
  <dc:creator>Daniel</dc:creator>
  <cp:lastModifiedBy>Shell Centre</cp:lastModifiedBy>
  <cp:revision>69</cp:revision>
  <cp:lastPrinted>2013-11-07T16:09:08Z</cp:lastPrinted>
  <dcterms:created xsi:type="dcterms:W3CDTF">2012-08-31T14:39:21Z</dcterms:created>
  <dcterms:modified xsi:type="dcterms:W3CDTF">2015-03-13T18:46:25Z</dcterms:modified>
</cp:coreProperties>
</file>